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68" r:id="rId3"/>
    <p:sldId id="266" r:id="rId4"/>
    <p:sldId id="269" r:id="rId5"/>
    <p:sldId id="260" r:id="rId6"/>
    <p:sldId id="257" r:id="rId7"/>
    <p:sldId id="261" r:id="rId8"/>
    <p:sldId id="262" r:id="rId9"/>
    <p:sldId id="258" r:id="rId10"/>
    <p:sldId id="259" r:id="rId11"/>
    <p:sldId id="263" r:id="rId12"/>
    <p:sldId id="264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9" autoAdjust="0"/>
    <p:restoredTop sz="92163" autoAdjust="0"/>
  </p:normalViewPr>
  <p:slideViewPr>
    <p:cSldViewPr snapToGrid="0">
      <p:cViewPr>
        <p:scale>
          <a:sx n="100" d="100"/>
          <a:sy n="100" d="100"/>
        </p:scale>
        <p:origin x="-5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CC0A-4257-4836-99D3-CD12EE015671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A09B3-895F-4905-8F7C-B8645D4528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40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09B3-895F-4905-8F7C-B8645D4528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61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14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38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47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6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18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9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5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34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3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FCB1-65AE-4027-A408-26CC7B83844A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E7C3-5C5A-4699-9647-1C354FC4DB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91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8.jpe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tif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0486" y="300954"/>
            <a:ext cx="9220841" cy="320296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Журнальные страницы             прошлых лет …</a:t>
            </a:r>
            <a:b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90-летию со дня основания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ВолгГТУ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4508" y="4049485"/>
            <a:ext cx="10659343" cy="202858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публикациях учёных ВолгГТУ в технических журналах послевоенного десятилетия       (50е годы 20 века) - из фонда  отдела периодических изданий Информационно-библиотечного центра  ВолгГТУ 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1" y="492631"/>
            <a:ext cx="1523404" cy="144158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67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1720" y="464156"/>
            <a:ext cx="622570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Николаем Васильевичем Талантовым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создана уточненная схема стружкообразования и теоретическая схема контактного пластического течения прирезцовых слоев стружки.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основе его экспериментальных исследований разработана классификационная схема видов контактного взаимодействия по передней и задней граням инструмента при точении мало- и среднеуглеродистых конструкционных сталей, а также при обработке нержавеющих аустенитных сталей и титановых сплавов. В 1950 г. окончил с отличием Казанский авиационный институт.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научную деятельность профессор начал с изучения обрабатываемости резаниям жаропрочных сталей.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t="17995" r="33943" b="40931"/>
          <a:stretch/>
        </p:blipFill>
        <p:spPr>
          <a:xfrm>
            <a:off x="779262" y="589937"/>
            <a:ext cx="2185219" cy="305915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6750" r="4031" b="6568"/>
          <a:stretch/>
        </p:blipFill>
        <p:spPr>
          <a:xfrm>
            <a:off x="9584661" y="645116"/>
            <a:ext cx="1788333" cy="26998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386" y="4143981"/>
            <a:ext cx="2213357" cy="1511561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779262" y="5815881"/>
            <a:ext cx="23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Зав. кафедрой «Технология машиностроения» проф. Н. В. Талантов с учениками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327320" y="5815881"/>
            <a:ext cx="5789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посвящена аналитическому методу температуры резания металлов.</a:t>
            </a:r>
            <a:endParaRPr lang="ru-RU" sz="1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7570" y="4709937"/>
            <a:ext cx="6058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Талантов, Н. В. К вопросу аналитического метода определения температуры резания / Н. В. Талантов // журнал технической физики. – 1959. – Т.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XXIX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1. – С. 141 – 145.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91144"/>
              </p:ext>
            </p:extLst>
          </p:nvPr>
        </p:nvGraphicFramePr>
        <p:xfrm>
          <a:off x="10021627" y="504435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PDF" showAsIcon="1" r:id="rId6" imgW="914400" imgH="771480" progId="FoxitReader.Document">
                  <p:embed/>
                </p:oleObj>
              </mc:Choice>
              <mc:Fallback>
                <p:oleObj name="PDF" showAsIcon="1" r:id="rId6" imgW="914400" imgH="77148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1627" y="504435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3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r="-1082" b="-395"/>
          <a:stretch/>
        </p:blipFill>
        <p:spPr bwMode="auto">
          <a:xfrm>
            <a:off x="900919" y="3948574"/>
            <a:ext cx="1861736" cy="23907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6" y="570442"/>
            <a:ext cx="2158146" cy="2968786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121349" y="2402130"/>
            <a:ext cx="580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сентября 1968 г.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в Волгоградском политехническом институте 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«Автомобильные перевозки», а с 1993 г.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—профессор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1350" y="460869"/>
            <a:ext cx="5802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Васильевич Вельможин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комсомольской путевке приехал на строительство Сталинградской ГЭС, где с 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 г.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г. работал старшим инженером, зам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начальника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отдела, начальником автотранспортной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конторы, а 1962 по 1968 г.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начальником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автоуправления Волгоградгидростроя. В конце 60-х работал на строительстве Ассуанской плотины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Египте.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6038" y="3539228"/>
            <a:ext cx="5913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деятельность ученого была посвящена проблеме повышения эффективности работы подвижного состава, представляя перевозочный процесс как систему многофазового массового обслуживания дискретного типа.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5241" y="5873583"/>
            <a:ext cx="6000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«Учёт перевозок строительных грузов» была опубликована в журнале «Автомобильный транспорт». 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51224" y="625621"/>
            <a:ext cx="2332441" cy="16506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8959918" y="2399861"/>
            <a:ext cx="2715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Волжской ГЭС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85241" y="5029571"/>
            <a:ext cx="5921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Вельможин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В. Учет перевозок массовых строительных грузов / А. В.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Вельможин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Автомобильный транспорт. – 1954. - №10. – С.16.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159806"/>
              </p:ext>
            </p:extLst>
          </p:nvPr>
        </p:nvGraphicFramePr>
        <p:xfrm>
          <a:off x="9860243" y="475819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PDF" showAsIcon="1" r:id="rId7" imgW="914400" imgH="771480" progId="FoxitReader.Document">
                  <p:embed/>
                </p:oleObj>
              </mc:Choice>
              <mc:Fallback>
                <p:oleObj name="PDF" showAsIcon="1" r:id="rId7" imgW="914400" imgH="77148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0243" y="475819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7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9" t="13565" r="9718" b="52473"/>
          <a:stretch/>
        </p:blipFill>
        <p:spPr>
          <a:xfrm>
            <a:off x="8947162" y="611521"/>
            <a:ext cx="2507841" cy="2074283"/>
          </a:xfrm>
          <a:prstGeom prst="rect">
            <a:avLst/>
          </a:prstGeom>
          <a:solidFill>
            <a:schemeClr val="accent2">
              <a:lumMod val="50000"/>
              <a:alpha val="71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accent2">
                <a:lumMod val="50000"/>
              </a:schemeClr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 t="-215141" r="37961" b="265973"/>
          <a:stretch/>
        </p:blipFill>
        <p:spPr>
          <a:xfrm>
            <a:off x="4089562" y="22516"/>
            <a:ext cx="1171575" cy="3371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6941" y="423842"/>
            <a:ext cx="5291848" cy="249299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</a:t>
            </a:r>
            <a:r>
              <a:rPr lang="ru-RU" sz="1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«Детали машин и ПТУ</a:t>
            </a:r>
            <a:r>
              <a:rPr lang="ru-RU" sz="1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наук, доцент Марк Соломонович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Дрозд студентом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Сталинградского механического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ушел на фронт, а доучиваться капитану М. С. Дрозду пришлось уже после Великой отечественной войны.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воинскую доблесть он был награжден орденами Отечественной войны 1 и 2 степени, Красной звезды и многими медалями. В 1980 году за заслуги в подготовке научных кадров и развитие научных исследований М. С. Дрозд был награжден орденом Трудового Красного Знамени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/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322014" y="3944862"/>
            <a:ext cx="1995782" cy="179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50000"/>
              </a:schemeClr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725396" y="2959977"/>
            <a:ext cx="3189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Зав. кафедрой «Детали машин и ПТУ»доц. М. С. Дрозд с учениками М. М. Матлиным и Ю. И. Сидякиным(оба впоследствии д. т. н.,проф.)   1972 г</a:t>
            </a:r>
            <a:r>
              <a:rPr lang="ru-RU" sz="105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47162" y="5989900"/>
            <a:ext cx="2745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Твердомеры, разработанные на кафедре в соответствии с гос. Заказом</a:t>
            </a:r>
            <a:r>
              <a:rPr lang="ru-RU" sz="11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4" y="515567"/>
            <a:ext cx="2056382" cy="299849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20000"/>
                <a:lumOff val="80000"/>
              </a:schemeClr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151762" y="2916832"/>
            <a:ext cx="5291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ученого была опубликована в сборнике научных статей СМИ – Сталинградского механического института рядом с именем учителя, доцента И.Н. Миролюбова.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7610" y="5682604"/>
            <a:ext cx="3841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приводится определение глубины наклепанного слоя опытным путем.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87" y="3972226"/>
            <a:ext cx="1945591" cy="254137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977610" y="3972226"/>
            <a:ext cx="3672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Дрозд, М. С. Глубина наклепанного слоя при дробеструйной обработке деталей / М. С. Дрозд // Вестник машиностроения. – 1955. - №5. – С. 48 – 50.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135521"/>
              </p:ext>
            </p:extLst>
          </p:nvPr>
        </p:nvGraphicFramePr>
        <p:xfrm>
          <a:off x="3404500" y="511583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PDF" showAsIcon="1" r:id="rId8" imgW="914400" imgH="771480" progId="FoxitReader.Document">
                  <p:embed/>
                </p:oleObj>
              </mc:Choice>
              <mc:Fallback>
                <p:oleObj name="PDF" showAsIcon="1" r:id="rId8" imgW="914400" imgH="77148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4500" y="511583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0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020" y="1600574"/>
            <a:ext cx="10807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 периодических изданий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(ауд. В-204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благодарит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внимание, оказанное выставке.                                          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724" y="5344934"/>
            <a:ext cx="1550276" cy="148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8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28663" y="0"/>
            <a:ext cx="10706508" cy="479819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Сталинградский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рожденный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заре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индустриализации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заложил основу инженерного образования в регионе, осуществляя подготовку инженерных кадров для машиностроения, химической 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нефтехимической промышленности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автомобильной и других отраслей экономики. </a:t>
            </a:r>
          </a:p>
        </p:txBody>
      </p:sp>
      <p:pic>
        <p:nvPicPr>
          <p:cNvPr id="28674" name="Picture 2" descr="C:\Users\sotrudnik\Desktop\glavnyy_uchebnyy_korpus_1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4" y="4094254"/>
            <a:ext cx="3586166" cy="179398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sotrudnik\Desktop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27" y="4094254"/>
            <a:ext cx="3568956" cy="179398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3949" y="6101124"/>
            <a:ext cx="5001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Сталинградский тракторостроительный институт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30-е годы)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44768" y="6162595"/>
            <a:ext cx="540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Волгоградский политехнический институт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60-е годы)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" y="214706"/>
            <a:ext cx="1232223" cy="11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7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1052713"/>
            <a:ext cx="10644188" cy="3436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основан в 1930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для подготовки специалистов для    Сталинградского тракторного завода. Дальше была война, эвакуация в Челябинск, научно – исследовательская деятельность института была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подчинена интересам фронта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Послевоенное восстановление и быстрый рост промышленности страны потребовали расширения подготовки инженерных кадров. Привлечение молодых перспективных специалистов со всей страны и воспитание собственных талантливых ученых,  дало мощный толчок развитию и формированию научных школ в институте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236" y="4233791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t="22432" r="29660" b="17344"/>
          <a:stretch/>
        </p:blipFill>
        <p:spPr>
          <a:xfrm>
            <a:off x="1832214" y="4213619"/>
            <a:ext cx="3425585" cy="19408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9698" name="Picture 2" descr="C:\Users\sotrudnik\Desktop\vstu_new_build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4237549"/>
            <a:ext cx="3600449" cy="18930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8998" y="6331644"/>
            <a:ext cx="6708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Волгоградский государственный технический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 (с 1993г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726"/>
            <a:ext cx="1119352" cy="10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0070" y="1188864"/>
            <a:ext cx="105518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отделе периодических изданий ИБЦ ВолгГТУ хранятся журналы, в том числе и первых послевоенных лет. Ранние публикации теперь уже известных на всю страну ученых, таких как: А. Н. Рабинович, Н. В. Тябин, Г. Н. Злотин, А. В. Гурьев, В. С. Седых, Н. В. Талантов, А. В. Вельможин, М. С. Дрозд дают  нам представление о направлениях в развитии научной мысли ученых политеха.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0" y="267300"/>
            <a:ext cx="1331260" cy="1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3864" y="28900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https://www.susu.ru/sites/default/files/images/%D1%80%D0%B0%D0%B1%D0%B8%D0%BD%D0%BE%D0%B2%D0%B8%D1%87.png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3" y="442875"/>
            <a:ext cx="2433851" cy="316090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 prst="relaxedInset"/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47" y="4786647"/>
            <a:ext cx="8181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1761" y="453797"/>
            <a:ext cx="83387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Аврам Нахимович Рабинович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заложил основы теории автоматизации сборки - наиболее трудоемкой части машиностроительного производства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способы сборки узлов и их теоретическое обоснование используются в конструкциях большинства современных сборочных роботов и многих технических автоматов, их описания и расчеты вошли во все учебники по автоматизации сборочных процессов.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6204" y="3869247"/>
            <a:ext cx="6354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50-х годах прошлого века появились первые научные работы профессора 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Н. Рабиновича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были получены авторские свидетельства на изобретения по автоматическим транспортно-загрузочным, ориентирующим, сборочным и контрольно-измерительным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11" y="3951174"/>
            <a:ext cx="1882480" cy="2483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3151761" y="2566906"/>
            <a:ext cx="8338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33 года защитил докторскую диссертацию на тему «Динамические расчеты на жесткость шпиндельных узлов металлорежущих станков» - первой в стране по данной тематике. Печататься в периодических журналах начал еще в далеком 1931 году.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36204" y="5965586"/>
            <a:ext cx="6458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в журнале «Вестник машиностроения» посвящена основам теории автоматической сборки.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36204" y="5192686"/>
            <a:ext cx="6354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Рабинович, А. Н. К вопросу об основах теории автоматической сборки / А. Н. Рабинович //Вестник машиностроения. – 1953. - №10. – с. 86 – 93.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690252"/>
              </p:ext>
            </p:extLst>
          </p:nvPr>
        </p:nvGraphicFramePr>
        <p:xfrm>
          <a:off x="3496247" y="48366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PDF" showAsIcon="1" r:id="rId5" imgW="914400" imgH="771480" progId="FoxitReader.Document">
                  <p:embed/>
                </p:oleObj>
              </mc:Choice>
              <mc:Fallback>
                <p:oleObj name="PDF" showAsIcon="1" r:id="rId5" imgW="914400" imgH="77148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6247" y="48366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7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310" y="490505"/>
            <a:ext cx="2161905" cy="29750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3210" r="2432" b="2236"/>
          <a:stretch/>
        </p:blipFill>
        <p:spPr>
          <a:xfrm>
            <a:off x="663689" y="3973532"/>
            <a:ext cx="1816864" cy="24661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663689" y="490505"/>
            <a:ext cx="8334361" cy="33852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Тябин Николай Васильевич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профессор по кафедре процессов и аппаратов химических производств. В 1949 г. Николай Васильевич защитил кандидатскую диссертацию.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1962 г. стал ректором  Волгоградского политехнического института. За время работы в институте ученым были организованы химико-технологический факультет, ряд новых специальностей и кафедр, а Волгоградский механический институт сменил название на политехнический институт.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 Тябин являлся ведущим ученым в нашей стране в области нового направления – исследования и разработки реологических процессов химической технологии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6135" y="5362493"/>
            <a:ext cx="4136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напечатана в1949 году, в год защиты кандидатской работы, и посвящена основному уравнению реологии максвелловской жидкости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295" y="3973532"/>
            <a:ext cx="2089933" cy="17262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9291847" y="5843843"/>
            <a:ext cx="20990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ПАХП А. Б. Голованчиков (будущий д. т. н., проф.) и проф. Н. В. Тябин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9007" y="3875826"/>
            <a:ext cx="409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Тябин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 В. Основное уравнение реологии  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максвелловской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 / Н. В.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Тябин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Журнал экспериментальной и теоретической физики. – 1949. – Т.19,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6. – С. 559 – 560.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421762"/>
              </p:ext>
            </p:extLst>
          </p:nvPr>
        </p:nvGraphicFramePr>
        <p:xfrm>
          <a:off x="3242580" y="497673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PDF" showAsIcon="1" r:id="rId7" imgW="914400" imgH="771480" progId="FoxitReader.Document">
                  <p:embed/>
                </p:oleObj>
              </mc:Choice>
              <mc:Fallback>
                <p:oleObj name="PDF" showAsIcon="1" r:id="rId7" imgW="914400" imgH="77148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2580" y="497673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4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3220" y="380294"/>
            <a:ext cx="63519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Григорий Наумович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Злотин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 одним из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основоположников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современной теории работы двигателей с принудительных зажиганием на неустановившихся режимах. 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1952 г. в журнале «Автомобильная и тракторная промышленность» была напечатана первая статья 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ученого, посвященная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исследования рабочего процесса дизеля Д-54. 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тех пор им опубликовано более 250 печатных работ и получено более 30 авторских свидетельств и патентов.</a:t>
            </a:r>
          </a:p>
          <a:p>
            <a:pPr algn="just"/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руководством и при непосредственном участии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Н. Злотина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ВПИ в 1976 г. создана одна из первых в стране научных лабораторий по проблемам роторно-поршневых двигателей, а позже - лаборатории термодинамики и теплопередачи, экологических проблем автомобильного транспорта. 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80.vstu.ru/files/category_pictures/185/Zlotin.jpg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0" y="516497"/>
            <a:ext cx="2046513" cy="304735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>
                <a:lumMod val="40000"/>
                <a:lumOff val="60000"/>
              </a:schemeClr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2384" r="16410" b="25308"/>
          <a:stretch/>
        </p:blipFill>
        <p:spPr>
          <a:xfrm>
            <a:off x="9656726" y="516497"/>
            <a:ext cx="1870552" cy="260457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75000"/>
              </a:schemeClr>
            </a:contourClr>
          </a:sp3d>
        </p:spPr>
      </p:pic>
      <p:sp>
        <p:nvSpPr>
          <p:cNvPr id="11" name="Прямоугольник 10"/>
          <p:cNvSpPr/>
          <p:nvPr/>
        </p:nvSpPr>
        <p:spPr>
          <a:xfrm rot="10800000" flipV="1">
            <a:off x="9544988" y="3242392"/>
            <a:ext cx="2094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деятель науки и техники, проф. Г. Н Злотин со своими учениками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93220" y="5427779"/>
            <a:ext cx="65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первых публикаций Г. Н. Злотина посвящена созданному в соавторстве прибору для непрерывной безынерционной регистрации изменения расхода топлива в зависимости от времени.</a:t>
            </a:r>
            <a:endParaRPr lang="ru-RU" sz="1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1296" y="4596782"/>
            <a:ext cx="6388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Злотин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Н. Прибор для непрерывной регистрации расхода топлива / Г. Н.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Злотин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А. Леонтьев // Автомобильная промышленность. 1958. - № 3 – С. 27 – 28.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9" y="3922411"/>
            <a:ext cx="1835008" cy="252588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44668"/>
              </p:ext>
            </p:extLst>
          </p:nvPr>
        </p:nvGraphicFramePr>
        <p:xfrm>
          <a:off x="10134801" y="50717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PDF" showAsIcon="1" r:id="rId6" imgW="914400" imgH="771480" progId="FoxitReader.Document">
                  <p:embed/>
                </p:oleObj>
              </mc:Choice>
              <mc:Fallback>
                <p:oleObj name="PDF" showAsIcon="1" r:id="rId6" imgW="914400" imgH="77148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34801" y="50717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0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t="7718" r="13244" b="6710"/>
          <a:stretch/>
        </p:blipFill>
        <p:spPr>
          <a:xfrm>
            <a:off x="936489" y="3900241"/>
            <a:ext cx="1833651" cy="243885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889"/>
                    </a14:imgEffect>
                    <a14:imgEffect>
                      <a14:saturation sat="163000"/>
                    </a14:imgEffect>
                    <a14:imgEffect>
                      <a14:brightnessContrast bright="-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93" t="17070" r="25528" b="60646"/>
          <a:stretch/>
        </p:blipFill>
        <p:spPr>
          <a:xfrm>
            <a:off x="738456" y="471172"/>
            <a:ext cx="2162629" cy="2917372"/>
          </a:xfrm>
          <a:prstGeom prst="rect">
            <a:avLst/>
          </a:prstGeom>
          <a:ln>
            <a:gradFill flip="none" rotWithShape="1">
              <a:gsLst>
                <a:gs pos="2500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bg1">
                <a:lumMod val="65000"/>
              </a:schemeClr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8154" y="461778"/>
            <a:ext cx="606639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Валентинович Гурьев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по кафедре сопротивления материалов. В 1963 году защитил докторскую диссертацию, посвященную исследованию неупругих свойств конструкционных материалов и связи неупругости с усталостной прочностью и демпфирующей способностью металлов.  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проводившиеся на кафедре под руководством А. В. Гурьева выполнялись по плану важнейших НИР, включенных в координационные планы АН СССР по проблемам «Физика твердого тела» и «Теоретические основы создания конструкционных материалов».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10" y="589413"/>
            <a:ext cx="2073099" cy="17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06657" y="2466833"/>
            <a:ext cx="21267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А. В. Гурьев с аспирантом Л. В. Куксой (впоследствии  д. т. н., профессор) 1968 г</a:t>
            </a:r>
            <a:r>
              <a:rPr lang="ru-RU" sz="12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0568" y="6000417"/>
            <a:ext cx="5997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посвящена исследованию поперечных деформаций.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2085" y="3990503"/>
            <a:ext cx="5997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В. Гурьев автор более 150 научных публикаций и 10 изобретений. Был награжден орденом Трудового Красного Знамени.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93396" y="4995460"/>
            <a:ext cx="6035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Гурьев, А. В. О коэффициенте поперечной деформации в упругой области / А. В. Гурьев // Журнал технической физики. – 1954. – Т. 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XXIV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С. 1441 – 1447.    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707770"/>
              </p:ext>
            </p:extLst>
          </p:nvPr>
        </p:nvGraphicFramePr>
        <p:xfrm>
          <a:off x="9939659" y="491383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PDF" showAsIcon="1" r:id="rId7" imgW="914400" imgH="771480" progId="FoxitReader.Document">
                  <p:embed/>
                </p:oleObj>
              </mc:Choice>
              <mc:Fallback>
                <p:oleObj name="PDF" showAsIcon="1" r:id="rId7" imgW="914400" imgH="77148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39659" y="491383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5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1" y="508664"/>
            <a:ext cx="2179434" cy="303816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2">
                <a:lumMod val="20000"/>
                <a:lumOff val="80000"/>
              </a:schemeClr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28398" y="446357"/>
            <a:ext cx="6342434" cy="407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 Семенович Седых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профессор кафедры оборудования и технологии сварочного производства.                Во время Великой Отечественной войны одновременно с учебой в Уральском индустриальном институте работал фрезеровщиком и автослесарем на размещенных в здании института заводах, а после служил радиотелеграфистом. После войны он продолжил обучение в МВТУ им. Н. Э. Баумана (каф. сварки). 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1959 г. В.С. Седых защитил кандидатскую диссертацию в ИМЕТ им. А.А. Байкова. в Институте гидродинамики Сибирского отделения АН СССР в Новосибирске, в составе творческого коллектива под руководством академика М.А. Лаврентьева открыл новый способ соединения металлов – сварку взрывом. 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1962 г. в перешел на работу в Волгоградский механический институт. Владимир Семенович – основатель кафедры «Сварочное производство» и первый ее заведующий.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8" y="4458114"/>
            <a:ext cx="2187547" cy="95168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661481" y="5685776"/>
            <a:ext cx="2179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сварки взрывом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78250" y="5578055"/>
            <a:ext cx="6170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статье говорится о методике исследования кинетики процесса образования горячих трещин при сварке. Статья в соавторстве написана инженером В. С. Седых в 1958 году.</a:t>
            </a:r>
            <a:endParaRPr lang="ru-RU" sz="1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8250" y="4578806"/>
            <a:ext cx="6279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Шоршоров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Х. Об оценке склонности металла швов к образованию горячих трещин при сварке / М. Х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Шоршоров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 С. Седых // Сварочное производство. – 1958. - №8. – С. 10 – 14.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596670"/>
              </p:ext>
            </p:extLst>
          </p:nvPr>
        </p:nvGraphicFramePr>
        <p:xfrm>
          <a:off x="9995259" y="50681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PDF" showAsIcon="1" r:id="rId5" imgW="914400" imgH="771480" progId="FoxitReader.Document">
                  <p:embed/>
                </p:oleObj>
              </mc:Choice>
              <mc:Fallback>
                <p:oleObj name="PDF" showAsIcon="1" r:id="rId5" imgW="914400" imgH="77148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95259" y="50681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260" y="594924"/>
            <a:ext cx="2067628" cy="28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1279</Words>
  <Application>Microsoft Office PowerPoint</Application>
  <PresentationFormat>Произвольный</PresentationFormat>
  <Paragraphs>59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PDF</vt:lpstr>
      <vt:lpstr>Журнальные страницы             прошлых лет … (к 90-летию со дня основания ВолгГТУ)</vt:lpstr>
      <vt:lpstr>    Сталинградский политех, рожденный на заре  индустриализации страны, заложил основу инженерного образования в регионе, осуществляя подготовку инженерных кадров для машиностроения, химической и нефтехимической промышленности, автомобильной и других отраслей экономики. </vt:lpstr>
      <vt:lpstr>     Институт был основан в 1930 году для подготовки специалистов для    Сталинградского тракторного завода. Дальше была война, эвакуация в Челябинск, научно – исследовательская деятельность института была полностью подчинена интересам фронта.  Послевоенное восстановление и быстрый рост промышленности страны потребовали расширения подготовки инженерных кадров. Привлечение молодых перспективных специалистов со всей страны и воспитание собственных талантливых ученых,  дало мощный толчок развитию и формированию научных школ в институте.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199</cp:revision>
  <dcterms:created xsi:type="dcterms:W3CDTF">2020-09-04T05:57:50Z</dcterms:created>
  <dcterms:modified xsi:type="dcterms:W3CDTF">2020-11-20T09:00:52Z</dcterms:modified>
</cp:coreProperties>
</file>